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7" d="100"/>
          <a:sy n="77" d="100"/>
        </p:scale>
        <p:origin x="318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9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705A3B-E8B6-411E-AB97-0EC500F669D3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F654F-CD15-4E96-A822-F478DC09BA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24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4F654F-CD15-4E96-A822-F478DC09BA2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77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58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49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77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54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08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503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994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21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96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07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A90E9-8CC1-4F9D-A447-D4AE29A67199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39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A90E9-8CC1-4F9D-A447-D4AE29A67199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79398-A950-4DA6-8AD9-1F2CF37DD2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86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22B1DE-FEA5-409E-9CA0-CA1C1F88B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39" y="853640"/>
            <a:ext cx="6156886" cy="1274743"/>
          </a:xfrm>
          <a:solidFill>
            <a:srgbClr val="FF0000"/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7500" b="1" dirty="0">
                <a:solidFill>
                  <a:schemeClr val="bg1"/>
                </a:solidFill>
                <a:latin typeface="+mn-ea"/>
                <a:ea typeface="+mn-ea"/>
              </a:rPr>
              <a:t>事前</a:t>
            </a:r>
            <a:r>
              <a:rPr lang="ja-JP" altLang="en-US" sz="7500" b="1" dirty="0">
                <a:solidFill>
                  <a:schemeClr val="bg1"/>
                </a:solidFill>
                <a:latin typeface="+mn-ea"/>
                <a:ea typeface="+mn-ea"/>
              </a:rPr>
              <a:t>申込</a:t>
            </a:r>
            <a:r>
              <a:rPr kumimoji="1" lang="ja-JP" altLang="en-US" sz="7500" b="1" dirty="0">
                <a:solidFill>
                  <a:schemeClr val="bg1"/>
                </a:solidFill>
                <a:latin typeface="+mn-ea"/>
                <a:ea typeface="+mn-ea"/>
              </a:rPr>
              <a:t>制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B9E4EAD-E924-4F69-9F75-B9779F6A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575" y="297614"/>
            <a:ext cx="5934075" cy="551881"/>
          </a:xfrm>
        </p:spPr>
        <p:txBody>
          <a:bodyPr>
            <a:noAutofit/>
          </a:bodyPr>
          <a:lstStyle/>
          <a:p>
            <a:r>
              <a:rPr kumimoji="1" lang="ja-JP" altLang="en-US" sz="2400" b="1" dirty="0">
                <a:latin typeface="+mn-ea"/>
              </a:rPr>
              <a:t>令和</a:t>
            </a:r>
            <a:r>
              <a:rPr kumimoji="1" lang="en-US" altLang="ja-JP" sz="2400" b="1" dirty="0">
                <a:latin typeface="+mn-ea"/>
              </a:rPr>
              <a:t>4</a:t>
            </a:r>
            <a:r>
              <a:rPr kumimoji="1" lang="ja-JP" altLang="en-US" sz="2400" b="1" dirty="0">
                <a:latin typeface="+mn-ea"/>
              </a:rPr>
              <a:t>年分の税理士による無料申告相談は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B3AB8355-7A14-4321-9605-4A2E2FC0F037}"/>
              </a:ext>
            </a:extLst>
          </p:cNvPr>
          <p:cNvSpPr txBox="1">
            <a:spLocks/>
          </p:cNvSpPr>
          <p:nvPr/>
        </p:nvSpPr>
        <p:spPr>
          <a:xfrm>
            <a:off x="409575" y="4814445"/>
            <a:ext cx="6156886" cy="20023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2000" dirty="0"/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C8F5D636-642C-4D1D-BDCE-CA9242AC113F}"/>
              </a:ext>
            </a:extLst>
          </p:cNvPr>
          <p:cNvSpPr txBox="1">
            <a:spLocks/>
          </p:cNvSpPr>
          <p:nvPr/>
        </p:nvSpPr>
        <p:spPr>
          <a:xfrm>
            <a:off x="119062" y="8261311"/>
            <a:ext cx="6498430" cy="3630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/>
              <a:t>〇当日入場整理券の配付も行いますが、無くなり次第終了となります。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DF6088-DCD5-4F15-A716-3691A611B020}"/>
              </a:ext>
            </a:extLst>
          </p:cNvPr>
          <p:cNvSpPr/>
          <p:nvPr/>
        </p:nvSpPr>
        <p:spPr>
          <a:xfrm>
            <a:off x="0" y="0"/>
            <a:ext cx="6858000" cy="990599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9C2E3705-EB1D-404C-9E22-D328FB0AA983}"/>
              </a:ext>
            </a:extLst>
          </p:cNvPr>
          <p:cNvSpPr txBox="1">
            <a:spLocks/>
          </p:cNvSpPr>
          <p:nvPr/>
        </p:nvSpPr>
        <p:spPr>
          <a:xfrm>
            <a:off x="179783" y="8690036"/>
            <a:ext cx="6498431" cy="5856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600" dirty="0"/>
              <a:t>※</a:t>
            </a:r>
            <a:r>
              <a:rPr lang="ja-JP" altLang="en-US" sz="1600" dirty="0"/>
              <a:t>申込みの際は自身の納税地（税務署）かどうか十分にご確認下さい。分からない場合は下記よりご確認下さい。</a:t>
            </a:r>
            <a:endParaRPr lang="en-US" altLang="ja-JP" sz="1600" dirty="0"/>
          </a:p>
          <a:p>
            <a:pPr algn="l"/>
            <a:r>
              <a:rPr lang="ja-JP" altLang="en-US" sz="1600" dirty="0"/>
              <a:t>国税庁</a:t>
            </a:r>
            <a:r>
              <a:rPr lang="en-US" altLang="ja-JP" sz="1600" dirty="0"/>
              <a:t>HP</a:t>
            </a:r>
            <a:r>
              <a:rPr lang="ja-JP" altLang="en-US" sz="1600" dirty="0"/>
              <a:t>　</a:t>
            </a:r>
            <a:r>
              <a:rPr lang="en-US" altLang="ja-JP" sz="1600" dirty="0"/>
              <a:t>https://www.nta.go.jp/index.htm</a:t>
            </a:r>
          </a:p>
          <a:p>
            <a:pPr algn="l"/>
            <a:r>
              <a:rPr lang="ja-JP" altLang="en-US" sz="2000" dirty="0"/>
              <a:t>　</a:t>
            </a:r>
            <a:endParaRPr lang="en-US" altLang="ja-JP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ADFF249-2311-47F1-8465-0981A07E6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955" y="9099735"/>
            <a:ext cx="645385" cy="585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字幕 2">
            <a:extLst>
              <a:ext uri="{FF2B5EF4-FFF2-40B4-BE49-F238E27FC236}">
                <a16:creationId xmlns:a16="http://schemas.microsoft.com/office/drawing/2014/main" id="{1C5D2D7B-A86B-490F-AD30-C28CD837460E}"/>
              </a:ext>
            </a:extLst>
          </p:cNvPr>
          <p:cNvSpPr txBox="1">
            <a:spLocks/>
          </p:cNvSpPr>
          <p:nvPr/>
        </p:nvSpPr>
        <p:spPr>
          <a:xfrm>
            <a:off x="445430" y="3594788"/>
            <a:ext cx="5617167" cy="7732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400" b="1" dirty="0"/>
              <a:t>◆事前申込専用電話番号</a:t>
            </a:r>
            <a:endParaRPr lang="en-US" altLang="ja-JP" sz="2400" b="1" dirty="0"/>
          </a:p>
          <a:p>
            <a:pPr algn="l"/>
            <a:r>
              <a:rPr lang="ja-JP" altLang="en-US" sz="2000" b="1" dirty="0"/>
              <a:t>   </a:t>
            </a:r>
            <a:r>
              <a:rPr lang="en-US" altLang="ja-JP" sz="2300" b="1" dirty="0"/>
              <a:t>03-6626-2106</a:t>
            </a:r>
            <a:r>
              <a:rPr lang="en-US" altLang="ja-JP" sz="2200" b="1" dirty="0"/>
              <a:t> (</a:t>
            </a:r>
            <a:r>
              <a:rPr lang="ja-JP" altLang="en-US" sz="2200" b="1" dirty="0"/>
              <a:t>受付時間</a:t>
            </a:r>
            <a:r>
              <a:rPr lang="en-US" altLang="ja-JP" sz="2200" b="1" dirty="0"/>
              <a:t>:</a:t>
            </a:r>
            <a:r>
              <a:rPr lang="ja-JP" altLang="en-US" sz="2200" b="1" dirty="0"/>
              <a:t>平日</a:t>
            </a:r>
            <a:r>
              <a:rPr lang="en-US" altLang="ja-JP" sz="2200" b="1" dirty="0"/>
              <a:t>9:00</a:t>
            </a:r>
            <a:r>
              <a:rPr lang="ja-JP" altLang="en-US" sz="2200" b="1" dirty="0"/>
              <a:t>～</a:t>
            </a:r>
            <a:r>
              <a:rPr lang="en-US" altLang="ja-JP" sz="2200" b="1" dirty="0"/>
              <a:t>17:00) </a:t>
            </a:r>
          </a:p>
        </p:txBody>
      </p:sp>
      <p:sp>
        <p:nvSpPr>
          <p:cNvPr id="12" name="字幕 2">
            <a:extLst>
              <a:ext uri="{FF2B5EF4-FFF2-40B4-BE49-F238E27FC236}">
                <a16:creationId xmlns:a16="http://schemas.microsoft.com/office/drawing/2014/main" id="{7B0279DA-1F31-41C8-AFF1-7167E7E3A532}"/>
              </a:ext>
            </a:extLst>
          </p:cNvPr>
          <p:cNvSpPr txBox="1">
            <a:spLocks/>
          </p:cNvSpPr>
          <p:nvPr/>
        </p:nvSpPr>
        <p:spPr>
          <a:xfrm>
            <a:off x="445430" y="2973717"/>
            <a:ext cx="3378587" cy="4964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ja-JP" altLang="en-US" sz="2400" b="1" dirty="0"/>
              <a:t>◆事前申込専用サイト　　　</a:t>
            </a:r>
            <a:endParaRPr lang="en-US" altLang="ja-JP" sz="2400" b="1" dirty="0"/>
          </a:p>
          <a:p>
            <a:pPr algn="l"/>
            <a:r>
              <a:rPr lang="ja-JP" altLang="en-US" sz="2400" b="1" dirty="0"/>
              <a:t>　</a:t>
            </a:r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CF95A5A9-8F14-4868-A902-9BCD567651BB}"/>
              </a:ext>
            </a:extLst>
          </p:cNvPr>
          <p:cNvSpPr txBox="1">
            <a:spLocks/>
          </p:cNvSpPr>
          <p:nvPr/>
        </p:nvSpPr>
        <p:spPr>
          <a:xfrm>
            <a:off x="0" y="4367993"/>
            <a:ext cx="6062597" cy="4964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/>
              <a:t>　</a:t>
            </a:r>
            <a:r>
              <a:rPr lang="en-US" altLang="ja-JP" sz="2000" b="1" dirty="0"/>
              <a:t>※</a:t>
            </a:r>
            <a:r>
              <a:rPr lang="ja-JP" altLang="en-US" b="1" u="sng" dirty="0"/>
              <a:t>上記の申込は納税地が芝税務署の方専用となります。</a:t>
            </a:r>
            <a:r>
              <a:rPr lang="ja-JP" altLang="en-US" sz="2400" b="1" dirty="0"/>
              <a:t>　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E70F5A7-149C-4720-804F-5D5AE717C48E}"/>
              </a:ext>
            </a:extLst>
          </p:cNvPr>
          <p:cNvSpPr txBox="1"/>
          <p:nvPr/>
        </p:nvSpPr>
        <p:spPr>
          <a:xfrm>
            <a:off x="139301" y="7488902"/>
            <a:ext cx="65389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dirty="0"/>
              <a:t>◆</a:t>
            </a:r>
            <a:r>
              <a:rPr lang="ja-JP" altLang="en-US" sz="1800" dirty="0"/>
              <a:t>令和４年分の税理士による無料申告相談は、会場の密集回</a:t>
            </a:r>
            <a:endParaRPr lang="en-US" altLang="ja-JP" sz="1800" dirty="0"/>
          </a:p>
          <a:p>
            <a:pPr algn="l"/>
            <a:r>
              <a:rPr lang="ja-JP" altLang="en-US" sz="1800" dirty="0"/>
              <a:t>　避のため、</a:t>
            </a:r>
            <a:r>
              <a:rPr lang="en-US" altLang="ja-JP" sz="1800" dirty="0"/>
              <a:t>web</a:t>
            </a:r>
            <a:r>
              <a:rPr lang="ja-JP" altLang="en-US" sz="1800" dirty="0"/>
              <a:t>又は電話による</a:t>
            </a:r>
            <a:r>
              <a:rPr lang="ja-JP" altLang="en-US" sz="1800" b="1" u="sng" dirty="0"/>
              <a:t>事前申込</a:t>
            </a:r>
            <a:r>
              <a:rPr lang="ja-JP" altLang="en-US" sz="1800" dirty="0"/>
              <a:t>を受付します。</a:t>
            </a:r>
            <a:endParaRPr lang="en-US" altLang="ja-JP" sz="1800" dirty="0"/>
          </a:p>
        </p:txBody>
      </p:sp>
      <p:graphicFrame>
        <p:nvGraphicFramePr>
          <p:cNvPr id="8" name="表 12">
            <a:extLst>
              <a:ext uri="{FF2B5EF4-FFF2-40B4-BE49-F238E27FC236}">
                <a16:creationId xmlns:a16="http://schemas.microsoft.com/office/drawing/2014/main" id="{C31C50B9-1855-4E41-A829-2019C17388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873896"/>
              </p:ext>
            </p:extLst>
          </p:nvPr>
        </p:nvGraphicFramePr>
        <p:xfrm>
          <a:off x="119062" y="4914352"/>
          <a:ext cx="6538913" cy="2508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265">
                  <a:extLst>
                    <a:ext uri="{9D8B030D-6E8A-4147-A177-3AD203B41FA5}">
                      <a16:colId xmlns:a16="http://schemas.microsoft.com/office/drawing/2014/main" val="3843020857"/>
                    </a:ext>
                  </a:extLst>
                </a:gridCol>
                <a:gridCol w="1992973">
                  <a:extLst>
                    <a:ext uri="{9D8B030D-6E8A-4147-A177-3AD203B41FA5}">
                      <a16:colId xmlns:a16="http://schemas.microsoft.com/office/drawing/2014/main" val="373413805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3363886486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459689269"/>
                    </a:ext>
                  </a:extLst>
                </a:gridCol>
              </a:tblGrid>
              <a:tr h="3443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期　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会　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所在地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受付時間等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390889"/>
                  </a:ext>
                </a:extLst>
              </a:tr>
              <a:tr h="72269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31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火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l"/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水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白金台いきいきプラザ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pPr algn="dist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階集会室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港区白金台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4-8-5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受付時間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9:00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11:30</a:t>
                      </a:r>
                    </a:p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13:00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15:30</a:t>
                      </a:r>
                    </a:p>
                    <a:p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相談時間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  9:30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12:00</a:t>
                      </a:r>
                    </a:p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13:00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16:30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2477124"/>
                  </a:ext>
                </a:extLst>
              </a:tr>
              <a:tr h="739373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木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金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芝浦港南区民センター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pPr algn="dist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階区民ホール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港区芝浦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4-13-1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485737"/>
                  </a:ext>
                </a:extLst>
              </a:tr>
              <a:tr h="702414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火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金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高輪区民センター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pPr algn="dist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階集会室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港区高輪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1-16-25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872324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7BDDBE-1B88-2BF2-4C1A-A68C4961A700}"/>
              </a:ext>
            </a:extLst>
          </p:cNvPr>
          <p:cNvSpPr txBox="1"/>
          <p:nvPr/>
        </p:nvSpPr>
        <p:spPr>
          <a:xfrm>
            <a:off x="264780" y="2135601"/>
            <a:ext cx="63016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altLang="ja-JP" sz="3200" b="1" u="sng" dirty="0"/>
              <a:t>(</a:t>
            </a:r>
            <a:r>
              <a:rPr lang="ja-JP" altLang="en-US" sz="3200" b="1" u="sng" dirty="0"/>
              <a:t>令和</a:t>
            </a:r>
            <a:r>
              <a:rPr lang="en-US" altLang="ja-JP" sz="3200" b="1" u="sng" dirty="0"/>
              <a:t>5</a:t>
            </a:r>
            <a:r>
              <a:rPr lang="ja-JP" altLang="en-US" sz="3200" b="1" u="sng" dirty="0"/>
              <a:t>年</a:t>
            </a:r>
            <a:r>
              <a:rPr lang="en-US" altLang="ja-JP" sz="3200" b="1" u="sng" dirty="0"/>
              <a:t>1</a:t>
            </a:r>
            <a:r>
              <a:rPr lang="ja-JP" altLang="en-US" sz="3200" b="1" u="sng" dirty="0"/>
              <a:t>月</a:t>
            </a:r>
            <a:r>
              <a:rPr lang="en-US" altLang="ja-JP" sz="3200" b="1" u="sng" dirty="0"/>
              <a:t>10</a:t>
            </a:r>
            <a:r>
              <a:rPr lang="ja-JP" altLang="en-US" sz="3200" b="1" u="sng" dirty="0"/>
              <a:t>日</a:t>
            </a:r>
            <a:r>
              <a:rPr lang="en-US" altLang="ja-JP" sz="3200" b="1" u="sng" dirty="0"/>
              <a:t>(</a:t>
            </a:r>
            <a:r>
              <a:rPr lang="ja-JP" altLang="en-US" sz="3200" b="1" u="sng" dirty="0"/>
              <a:t>火</a:t>
            </a:r>
            <a:r>
              <a:rPr lang="en-US" altLang="ja-JP" sz="3200" b="1" u="sng" dirty="0"/>
              <a:t>)</a:t>
            </a:r>
            <a:r>
              <a:rPr lang="ja-JP" altLang="en-US" sz="3200" b="1" u="sng" dirty="0"/>
              <a:t>午前</a:t>
            </a:r>
            <a:r>
              <a:rPr lang="en-US" altLang="ja-JP" sz="3200" b="1" u="sng" dirty="0"/>
              <a:t>9</a:t>
            </a:r>
            <a:r>
              <a:rPr lang="ja-JP" altLang="en-US" sz="3200" b="1" u="sng" dirty="0"/>
              <a:t>時開始</a:t>
            </a:r>
            <a:r>
              <a:rPr lang="en-US" altLang="ja-JP" sz="3200" b="1" u="sng" dirty="0"/>
              <a:t>)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2B620124-2707-4A52-8BD4-261476C14C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7008" y="2770330"/>
            <a:ext cx="936000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113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Autofit/>
      </a:bodyPr>
      <a:lstStyle>
        <a:defPPr algn="l">
          <a:defRPr sz="3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</TotalTime>
  <Words>269</Words>
  <Application>Microsoft Office PowerPoint</Application>
  <PresentationFormat>A4 210 x 297 mm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事前申込制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 前 申 込 制</dc:title>
  <dc:creator>田中 伽龍</dc:creator>
  <cp:lastModifiedBy>東京税理士会 芝支部</cp:lastModifiedBy>
  <cp:revision>18</cp:revision>
  <cp:lastPrinted>2023-01-05T03:05:03Z</cp:lastPrinted>
  <dcterms:created xsi:type="dcterms:W3CDTF">2021-10-27T09:22:29Z</dcterms:created>
  <dcterms:modified xsi:type="dcterms:W3CDTF">2023-01-05T03:05:14Z</dcterms:modified>
</cp:coreProperties>
</file>